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78" r:id="rId2"/>
    <p:sldId id="280" r:id="rId3"/>
    <p:sldId id="285" r:id="rId4"/>
    <p:sldId id="283" r:id="rId5"/>
    <p:sldId id="284" r:id="rId6"/>
    <p:sldId id="291" r:id="rId7"/>
    <p:sldId id="286" r:id="rId8"/>
    <p:sldId id="287" r:id="rId9"/>
    <p:sldId id="288" r:id="rId10"/>
    <p:sldId id="289" r:id="rId11"/>
    <p:sldId id="290" r:id="rId12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4"/>
    </p:embeddedFont>
    <p:embeddedFont>
      <p:font typeface="Archivo" panose="020B0604020202020204" charset="0"/>
      <p:regular r:id="rId15"/>
      <p:bold r:id="rId16"/>
      <p:italic r:id="rId17"/>
      <p:boldItalic r:id="rId18"/>
    </p:embeddedFont>
    <p:embeddedFont>
      <p:font typeface="Archivo Medium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" panose="02040604050505020304" pitchFamily="18" charset="0"/>
      <p:regular r:id="rId27"/>
    </p:embeddedFont>
    <p:embeddedFont>
      <p:font typeface="Eczar SemiBold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5F0824-8B6A-42EC-99E7-3749E3C1176D}">
  <a:tblStyle styleId="{5F5F0824-8B6A-42EC-99E7-3749E3C117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0"/>
          <p:cNvPicPr preferRelativeResize="0"/>
          <p:nvPr/>
        </p:nvPicPr>
        <p:blipFill rotWithShape="1">
          <a:blip r:embed="rId2">
            <a:alphaModFix amt="50000"/>
          </a:blip>
          <a:srcRect t="7834" b="7834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99994">
            <a:off x="-241248" y="-1824419"/>
            <a:ext cx="5228500" cy="28457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35" name="Google Shape;2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875" y="-1252100"/>
            <a:ext cx="4195554" cy="27375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99994">
            <a:off x="4613602" y="-2052394"/>
            <a:ext cx="5228500" cy="28457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37" name="Google Shape;2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99965">
            <a:off x="4174948" y="-565837"/>
            <a:ext cx="928805" cy="999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38" name="Google Shape;2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32399" y="-2245800"/>
            <a:ext cx="3070576" cy="2003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1"/>
          <p:cNvPicPr preferRelativeResize="0"/>
          <p:nvPr/>
        </p:nvPicPr>
        <p:blipFill rotWithShape="1">
          <a:blip r:embed="rId2">
            <a:alphaModFix amt="5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964652" y="3797326"/>
            <a:ext cx="4195554" cy="27375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824074" y="3307388"/>
            <a:ext cx="4759574" cy="3105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43" name="Google Shape;2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">
            <a:off x="4067904" y="4153478"/>
            <a:ext cx="5228500" cy="28457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44" name="Google Shape;2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">
            <a:off x="-786946" y="4381453"/>
            <a:ext cx="5228500" cy="28457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45" name="Google Shape;2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50720">
            <a:off x="4068456" y="4865715"/>
            <a:ext cx="763238" cy="10016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79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czar SemiBold"/>
              <a:buNone/>
              <a:defRPr sz="3400">
                <a:solidFill>
                  <a:schemeClr val="dk2"/>
                </a:solidFill>
                <a:latin typeface="Eczar SemiBold"/>
                <a:ea typeface="Eczar SemiBold"/>
                <a:cs typeface="Eczar SemiBold"/>
                <a:sym typeface="Ecza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czar SemiBold"/>
              <a:buNone/>
              <a:defRPr sz="3400">
                <a:solidFill>
                  <a:schemeClr val="dk2"/>
                </a:solidFill>
                <a:latin typeface="Eczar SemiBold"/>
                <a:ea typeface="Eczar SemiBold"/>
                <a:cs typeface="Eczar SemiBold"/>
                <a:sym typeface="Eczar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czar SemiBold"/>
              <a:buNone/>
              <a:defRPr sz="3400">
                <a:solidFill>
                  <a:schemeClr val="dk2"/>
                </a:solidFill>
                <a:latin typeface="Eczar SemiBold"/>
                <a:ea typeface="Eczar SemiBold"/>
                <a:cs typeface="Eczar SemiBold"/>
                <a:sym typeface="Eczar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czar SemiBold"/>
              <a:buNone/>
              <a:defRPr sz="3400">
                <a:solidFill>
                  <a:schemeClr val="dk2"/>
                </a:solidFill>
                <a:latin typeface="Eczar SemiBold"/>
                <a:ea typeface="Eczar SemiBold"/>
                <a:cs typeface="Eczar SemiBold"/>
                <a:sym typeface="Eczar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czar SemiBold"/>
              <a:buNone/>
              <a:defRPr sz="3400">
                <a:solidFill>
                  <a:schemeClr val="dk2"/>
                </a:solidFill>
                <a:latin typeface="Eczar SemiBold"/>
                <a:ea typeface="Eczar SemiBold"/>
                <a:cs typeface="Eczar SemiBold"/>
                <a:sym typeface="Eczar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czar SemiBold"/>
              <a:buNone/>
              <a:defRPr sz="3400">
                <a:solidFill>
                  <a:schemeClr val="dk2"/>
                </a:solidFill>
                <a:latin typeface="Eczar SemiBold"/>
                <a:ea typeface="Eczar SemiBold"/>
                <a:cs typeface="Eczar SemiBold"/>
                <a:sym typeface="Eczar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czar SemiBold"/>
              <a:buNone/>
              <a:defRPr sz="3400">
                <a:solidFill>
                  <a:schemeClr val="dk2"/>
                </a:solidFill>
                <a:latin typeface="Eczar SemiBold"/>
                <a:ea typeface="Eczar SemiBold"/>
                <a:cs typeface="Eczar SemiBold"/>
                <a:sym typeface="Eczar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czar SemiBold"/>
              <a:buNone/>
              <a:defRPr sz="3400">
                <a:solidFill>
                  <a:schemeClr val="dk2"/>
                </a:solidFill>
                <a:latin typeface="Eczar SemiBold"/>
                <a:ea typeface="Eczar SemiBold"/>
                <a:cs typeface="Eczar SemiBold"/>
                <a:sym typeface="Eczar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Eczar SemiBold"/>
              <a:buNone/>
              <a:defRPr sz="3400">
                <a:solidFill>
                  <a:schemeClr val="dk2"/>
                </a:solidFill>
                <a:latin typeface="Eczar SemiBold"/>
                <a:ea typeface="Eczar SemiBold"/>
                <a:cs typeface="Eczar SemiBold"/>
                <a:sym typeface="Ecza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07700"/>
            <a:ext cx="7713900" cy="3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ationaljournalofresearch.com/2020/06/11/advantages-of-reading-news-online-by-nikhil-kuma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armen-jugandoyaprendiendo.blogspot.com/2016/02/wordsmyth-kids-wild-online-dictionary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asingledropintheocean.com/2014/11/18/im-the-boss-so-yall-can-just-shut-up/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38997/home-icon" TargetMode="External"/><Relationship Id="rId7" Type="http://schemas.openxmlformats.org/officeDocument/2006/relationships/hyperlink" Target="https://www.freepngimg.com/png/85269-icons-text-symbol-telephone-computer-call-iphon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www.beyondbenign.org/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6;p25">
            <a:extLst>
              <a:ext uri="{FF2B5EF4-FFF2-40B4-BE49-F238E27FC236}">
                <a16:creationId xmlns:a16="http://schemas.microsoft.com/office/drawing/2014/main" id="{5DAAE795-9CA5-4FC7-B42D-18C49A855843}"/>
              </a:ext>
            </a:extLst>
          </p:cNvPr>
          <p:cNvSpPr txBox="1">
            <a:spLocks/>
          </p:cNvSpPr>
          <p:nvPr/>
        </p:nvSpPr>
        <p:spPr>
          <a:xfrm>
            <a:off x="1323109" y="917812"/>
            <a:ext cx="6185245" cy="11923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000" dirty="0"/>
              <a:t>Digi-News</a:t>
            </a:r>
            <a:br>
              <a:rPr lang="en-IN" dirty="0"/>
            </a:br>
            <a:r>
              <a:rPr lang="en-IN" sz="3200" dirty="0"/>
              <a:t>with Simplified Dictionary</a:t>
            </a:r>
            <a:endParaRPr lang="en-IN" dirty="0"/>
          </a:p>
        </p:txBody>
      </p:sp>
      <p:sp>
        <p:nvSpPr>
          <p:cNvPr id="3" name="Google Shape;257;p25">
            <a:extLst>
              <a:ext uri="{FF2B5EF4-FFF2-40B4-BE49-F238E27FC236}">
                <a16:creationId xmlns:a16="http://schemas.microsoft.com/office/drawing/2014/main" id="{4E3ADCE4-608C-4161-8E0E-456A0F6C9F67}"/>
              </a:ext>
            </a:extLst>
          </p:cNvPr>
          <p:cNvSpPr txBox="1">
            <a:spLocks/>
          </p:cNvSpPr>
          <p:nvPr/>
        </p:nvSpPr>
        <p:spPr>
          <a:xfrm>
            <a:off x="4293030" y="3438189"/>
            <a:ext cx="3665349" cy="1414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latin typeface="Archivo Medium"/>
                <a:ea typeface="Archivo Medium"/>
                <a:cs typeface="Archivo Medium"/>
                <a:sym typeface="Archivo Medium"/>
              </a:rPr>
              <a:t>BY:- </a:t>
            </a:r>
          </a:p>
          <a:p>
            <a:endParaRPr lang="pt-BR" dirty="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algn="just"/>
            <a:r>
              <a:rPr lang="pt-BR" dirty="0">
                <a:latin typeface="Archivo Medium"/>
                <a:ea typeface="Archivo Medium"/>
                <a:cs typeface="Archivo Medium"/>
                <a:sym typeface="Archivo Medium"/>
              </a:rPr>
              <a:t>Vedanth sahu(20N31A05N7)    </a:t>
            </a:r>
          </a:p>
          <a:p>
            <a:pPr algn="just"/>
            <a:endParaRPr lang="pt-BR" dirty="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algn="just"/>
            <a:r>
              <a:rPr lang="pt-BR" dirty="0">
                <a:latin typeface="Archivo Medium"/>
                <a:ea typeface="Archivo Medium"/>
                <a:cs typeface="Archivo Medium"/>
                <a:sym typeface="Archivo Medium"/>
              </a:rPr>
              <a:t>Priyatham(20N31A05K9)</a:t>
            </a:r>
          </a:p>
        </p:txBody>
      </p:sp>
      <p:sp>
        <p:nvSpPr>
          <p:cNvPr id="4" name="Google Shape;258;p25">
            <a:extLst>
              <a:ext uri="{FF2B5EF4-FFF2-40B4-BE49-F238E27FC236}">
                <a16:creationId xmlns:a16="http://schemas.microsoft.com/office/drawing/2014/main" id="{06F617BF-6371-4CAF-AC21-74A80753EA06}"/>
              </a:ext>
            </a:extLst>
          </p:cNvPr>
          <p:cNvSpPr/>
          <p:nvPr/>
        </p:nvSpPr>
        <p:spPr>
          <a:xfrm>
            <a:off x="4502500" y="3251761"/>
            <a:ext cx="139001" cy="1129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1"/>
              </a:solidFill>
              <a:latin typeface="Eczar;800"/>
            </a:endParaRPr>
          </a:p>
        </p:txBody>
      </p:sp>
      <p:sp>
        <p:nvSpPr>
          <p:cNvPr id="5" name="Google Shape;260;p25">
            <a:extLst>
              <a:ext uri="{FF2B5EF4-FFF2-40B4-BE49-F238E27FC236}">
                <a16:creationId xmlns:a16="http://schemas.microsoft.com/office/drawing/2014/main" id="{7A4F6214-62E3-4992-AD01-290AB34233CD}"/>
              </a:ext>
            </a:extLst>
          </p:cNvPr>
          <p:cNvSpPr txBox="1"/>
          <p:nvPr/>
        </p:nvSpPr>
        <p:spPr>
          <a:xfrm>
            <a:off x="6828055" y="369721"/>
            <a:ext cx="2711323" cy="41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54005-8F09-47A0-92A5-ACBFCF72700E}"/>
              </a:ext>
            </a:extLst>
          </p:cNvPr>
          <p:cNvSpPr txBox="1"/>
          <p:nvPr/>
        </p:nvSpPr>
        <p:spPr>
          <a:xfrm>
            <a:off x="69272" y="61944"/>
            <a:ext cx="475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Application Development lab Project</a:t>
            </a:r>
          </a:p>
        </p:txBody>
      </p:sp>
    </p:spTree>
    <p:extLst>
      <p:ext uri="{BB962C8B-B14F-4D97-AF65-F5344CB8AC3E}">
        <p14:creationId xmlns:p14="http://schemas.microsoft.com/office/powerpoint/2010/main" val="2590293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F565E-711A-4315-B6A2-8B854AFE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00" y="0"/>
            <a:ext cx="2393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8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18055-382E-4262-A0E6-6AF9A10BEB49}"/>
              </a:ext>
            </a:extLst>
          </p:cNvPr>
          <p:cNvSpPr txBox="1"/>
          <p:nvPr/>
        </p:nvSpPr>
        <p:spPr>
          <a:xfrm>
            <a:off x="3061855" y="2063918"/>
            <a:ext cx="3463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latin typeface="Algerian" panose="04020705040A02060702" pitchFamily="82" charset="0"/>
              </a:rPr>
              <a:t>Thank You </a:t>
            </a:r>
            <a:endParaRPr lang="en-IN" sz="3000" dirty="0">
              <a:latin typeface="Algerian" panose="04020705040A02060702" pitchFamily="82" charset="0"/>
              <a:sym typeface="Wingdings" panose="05000000000000000000" pitchFamily="2" charset="2"/>
            </a:endParaRPr>
          </a:p>
          <a:p>
            <a:endParaRPr lang="en-IN" sz="3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4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8;p29">
            <a:extLst>
              <a:ext uri="{FF2B5EF4-FFF2-40B4-BE49-F238E27FC236}">
                <a16:creationId xmlns:a16="http://schemas.microsoft.com/office/drawing/2014/main" id="{A8070FD4-BCDF-483F-ADD6-65A87DD33474}"/>
              </a:ext>
            </a:extLst>
          </p:cNvPr>
          <p:cNvSpPr txBox="1">
            <a:spLocks/>
          </p:cNvSpPr>
          <p:nvPr/>
        </p:nvSpPr>
        <p:spPr>
          <a:xfrm>
            <a:off x="1478802" y="1102811"/>
            <a:ext cx="4913855" cy="2937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E-Newspapers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newspapers which are published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electronically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 news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Anywhere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 news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Anytime.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6152D-E16F-4084-8B8A-04D4062C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251352">
            <a:off x="4268258" y="3029978"/>
            <a:ext cx="3706178" cy="1403040"/>
          </a:xfrm>
          <a:prstGeom prst="ellipse">
            <a:avLst/>
          </a:prstGeom>
          <a:effectLst>
            <a:softEdge rad="127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235A17-F725-4B6F-B454-D5BB171EA78F}"/>
              </a:ext>
            </a:extLst>
          </p:cNvPr>
          <p:cNvSpPr txBox="1"/>
          <p:nvPr/>
        </p:nvSpPr>
        <p:spPr>
          <a:xfrm>
            <a:off x="1478802" y="465512"/>
            <a:ext cx="5554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000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  <a:ea typeface="Eczar SemiBold" panose="020B0604020202020204" charset="0"/>
                <a:cs typeface="Eczar SemiBold" panose="020B0604020202020204" charset="0"/>
              </a:rPr>
              <a:t>Introduction</a:t>
            </a:r>
            <a:endParaRPr lang="en-IN" sz="3000" dirty="0">
              <a:solidFill>
                <a:schemeClr val="bg2">
                  <a:lumMod val="75000"/>
                </a:schemeClr>
              </a:solidFill>
              <a:latin typeface="Century" panose="02040604050505020304" pitchFamily="18" charset="0"/>
              <a:ea typeface="Eczar SemiBold" panose="020B0604020202020204" charset="0"/>
              <a:cs typeface="Eczar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85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8A3B61-CCA2-4304-A9DC-A204DECA862C}"/>
              </a:ext>
            </a:extLst>
          </p:cNvPr>
          <p:cNvSpPr txBox="1"/>
          <p:nvPr/>
        </p:nvSpPr>
        <p:spPr>
          <a:xfrm>
            <a:off x="602672" y="717204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 An online newspaper (or electronic news or electronic news publication) is the online version of a newspaper, either as a stand-alone publication or as the online version of a printed periodical.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36A2F-E58D-4A3F-93FD-059F4DB780E8}"/>
              </a:ext>
            </a:extLst>
          </p:cNvPr>
          <p:cNvSpPr txBox="1"/>
          <p:nvPr/>
        </p:nvSpPr>
        <p:spPr>
          <a:xfrm>
            <a:off x="547254" y="2290363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Going online created more opportunities for newspapers, such as competing with broadcast journalism in presenting breaking news in a more timely manner.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A3252-D99D-4490-BD4F-11AD95D9C407}"/>
              </a:ext>
            </a:extLst>
          </p:cNvPr>
          <p:cNvSpPr txBox="1"/>
          <p:nvPr/>
        </p:nvSpPr>
        <p:spPr>
          <a:xfrm>
            <a:off x="547254" y="36876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The E- Newspapers are same as the manual Newspaper but in Digital format.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25BDC2-D11C-4A1F-BD2D-32EB7345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76" y="0"/>
            <a:ext cx="3503263" cy="3169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5BFD74-5BAC-44B6-A117-1A6034D02F49}"/>
              </a:ext>
            </a:extLst>
          </p:cNvPr>
          <p:cNvSpPr txBox="1"/>
          <p:nvPr/>
        </p:nvSpPr>
        <p:spPr>
          <a:xfrm>
            <a:off x="602672" y="101335"/>
            <a:ext cx="457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Existing </a:t>
            </a:r>
            <a:r>
              <a:rPr lang="en-US" sz="3000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system</a:t>
            </a:r>
            <a:r>
              <a:rPr lang="en-IN" sz="2500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:</a:t>
            </a:r>
            <a:endParaRPr lang="en-US" sz="2500" dirty="0">
              <a:solidFill>
                <a:schemeClr val="bg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5A589-5187-41E8-B05A-5708C6EA08B8}"/>
              </a:ext>
            </a:extLst>
          </p:cNvPr>
          <p:cNvSpPr txBox="1"/>
          <p:nvPr/>
        </p:nvSpPr>
        <p:spPr>
          <a:xfrm>
            <a:off x="332509" y="3648078"/>
            <a:ext cx="270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chemeClr val="tx1">
                    <a:lumMod val="75000"/>
                  </a:schemeClr>
                </a:solidFill>
              </a:rPr>
              <a:t>*</a:t>
            </a:r>
            <a:endParaRPr lang="en-IN" sz="3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81981-EC0D-42ED-859E-5134CDD18EE8}"/>
              </a:ext>
            </a:extLst>
          </p:cNvPr>
          <p:cNvSpPr txBox="1"/>
          <p:nvPr/>
        </p:nvSpPr>
        <p:spPr>
          <a:xfrm>
            <a:off x="332509" y="2225166"/>
            <a:ext cx="270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chemeClr val="tx1">
                    <a:lumMod val="75000"/>
                  </a:schemeClr>
                </a:solidFill>
              </a:rPr>
              <a:t>*</a:t>
            </a:r>
            <a:endParaRPr lang="en-IN" sz="3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E927F-7232-4688-AE34-58C603D93CB9}"/>
              </a:ext>
            </a:extLst>
          </p:cNvPr>
          <p:cNvSpPr txBox="1"/>
          <p:nvPr/>
        </p:nvSpPr>
        <p:spPr>
          <a:xfrm>
            <a:off x="332509" y="675110"/>
            <a:ext cx="270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chemeClr val="tx1">
                    <a:lumMod val="75000"/>
                  </a:schemeClr>
                </a:solidFill>
              </a:rPr>
              <a:t>*</a:t>
            </a:r>
            <a:endParaRPr lang="en-IN" sz="3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2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5;p31">
            <a:extLst>
              <a:ext uri="{FF2B5EF4-FFF2-40B4-BE49-F238E27FC236}">
                <a16:creationId xmlns:a16="http://schemas.microsoft.com/office/drawing/2014/main" id="{6AFC4AB2-5A33-4210-809E-96365E538DD8}"/>
              </a:ext>
            </a:extLst>
          </p:cNvPr>
          <p:cNvSpPr txBox="1">
            <a:spLocks/>
          </p:cNvSpPr>
          <p:nvPr/>
        </p:nvSpPr>
        <p:spPr>
          <a:xfrm>
            <a:off x="297551" y="1078491"/>
            <a:ext cx="5773535" cy="3771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336;p31">
            <a:extLst>
              <a:ext uri="{FF2B5EF4-FFF2-40B4-BE49-F238E27FC236}">
                <a16:creationId xmlns:a16="http://schemas.microsoft.com/office/drawing/2014/main" id="{96080885-DEB9-431B-9FA4-8F49402E0E9D}"/>
              </a:ext>
            </a:extLst>
          </p:cNvPr>
          <p:cNvSpPr txBox="1">
            <a:spLocks/>
          </p:cNvSpPr>
          <p:nvPr/>
        </p:nvSpPr>
        <p:spPr>
          <a:xfrm>
            <a:off x="380003" y="330750"/>
            <a:ext cx="3856800" cy="819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Proposed system:</a:t>
            </a:r>
            <a:endParaRPr lang="en-IN" sz="3000" dirty="0">
              <a:solidFill>
                <a:schemeClr val="bg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grpSp>
        <p:nvGrpSpPr>
          <p:cNvPr id="4" name="Google Shape;353;p32">
            <a:extLst>
              <a:ext uri="{FF2B5EF4-FFF2-40B4-BE49-F238E27FC236}">
                <a16:creationId xmlns:a16="http://schemas.microsoft.com/office/drawing/2014/main" id="{22B08C78-9DF4-4694-ADE4-0340B887D141}"/>
              </a:ext>
            </a:extLst>
          </p:cNvPr>
          <p:cNvGrpSpPr/>
          <p:nvPr/>
        </p:nvGrpSpPr>
        <p:grpSpPr>
          <a:xfrm>
            <a:off x="7704071" y="4191000"/>
            <a:ext cx="1066549" cy="739139"/>
            <a:chOff x="-40378075" y="3267450"/>
            <a:chExt cx="317425" cy="289075"/>
          </a:xfrm>
        </p:grpSpPr>
        <p:sp>
          <p:nvSpPr>
            <p:cNvPr id="5" name="Google Shape;354;p32">
              <a:extLst>
                <a:ext uri="{FF2B5EF4-FFF2-40B4-BE49-F238E27FC236}">
                  <a16:creationId xmlns:a16="http://schemas.microsoft.com/office/drawing/2014/main" id="{ABD96E9C-49B3-4EEC-9718-4D341749BB99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5;p32">
              <a:extLst>
                <a:ext uri="{FF2B5EF4-FFF2-40B4-BE49-F238E27FC236}">
                  <a16:creationId xmlns:a16="http://schemas.microsoft.com/office/drawing/2014/main" id="{A203A911-ACAC-4DA4-AA9D-189A31BF161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6;p32">
              <a:extLst>
                <a:ext uri="{FF2B5EF4-FFF2-40B4-BE49-F238E27FC236}">
                  <a16:creationId xmlns:a16="http://schemas.microsoft.com/office/drawing/2014/main" id="{6AFD2592-3FDE-4864-8FCC-906A40F579CC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7;p32">
              <a:extLst>
                <a:ext uri="{FF2B5EF4-FFF2-40B4-BE49-F238E27FC236}">
                  <a16:creationId xmlns:a16="http://schemas.microsoft.com/office/drawing/2014/main" id="{2347A3C2-5112-4224-89A6-334EB58020DB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D981C5-3F90-4D2B-8535-0E71BA05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11636" y="68580"/>
            <a:ext cx="2632364" cy="2503170"/>
          </a:xfrm>
          <a:prstGeom prst="ellipse">
            <a:avLst/>
          </a:prstGeom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BA8EF3-CF6B-44F4-A23B-1A8FEECAD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54136" y="2779670"/>
            <a:ext cx="2857500" cy="110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3C19E-8557-4143-AD3B-C32D334C4751}"/>
              </a:ext>
            </a:extLst>
          </p:cNvPr>
          <p:cNvSpPr txBox="1"/>
          <p:nvPr/>
        </p:nvSpPr>
        <p:spPr>
          <a:xfrm>
            <a:off x="651164" y="1378526"/>
            <a:ext cx="37286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 </a:t>
            </a:r>
            <a:r>
              <a:rPr lang="en-US" b="1" dirty="0"/>
              <a:t>what’s going around.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Search</a:t>
            </a:r>
            <a:r>
              <a:rPr lang="en-US" dirty="0"/>
              <a:t> word meanings.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Like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Improve</a:t>
            </a:r>
            <a:r>
              <a:rPr lang="en-US" dirty="0"/>
              <a:t> Learning.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See </a:t>
            </a:r>
            <a:r>
              <a:rPr lang="en-IN" b="1" dirty="0"/>
              <a:t>examples</a:t>
            </a:r>
            <a:r>
              <a:rPr lang="en-IN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7427F-78A2-4B06-A79F-4A324307D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2" y="1291472"/>
            <a:ext cx="577985" cy="755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1B7847-E76C-4D2B-A5A5-3BC3A1E46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82" y="3202999"/>
            <a:ext cx="619125" cy="809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760317-ECA7-407F-AE12-4728DBA5A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27" y="1897575"/>
            <a:ext cx="619125" cy="8096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C80B9B-24B3-48D1-A4F4-197F496C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56" y="2582507"/>
            <a:ext cx="619125" cy="809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989CD9-2D50-40DE-B3C9-EAAB51EE3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16" y="4035405"/>
            <a:ext cx="525728" cy="7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5;p33">
            <a:extLst>
              <a:ext uri="{FF2B5EF4-FFF2-40B4-BE49-F238E27FC236}">
                <a16:creationId xmlns:a16="http://schemas.microsoft.com/office/drawing/2014/main" id="{B5FC4895-2707-45AD-8E9F-572E609810D7}"/>
              </a:ext>
            </a:extLst>
          </p:cNvPr>
          <p:cNvSpPr txBox="1">
            <a:spLocks/>
          </p:cNvSpPr>
          <p:nvPr/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N" sz="3000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 Modules :</a:t>
            </a:r>
          </a:p>
        </p:txBody>
      </p:sp>
      <p:sp>
        <p:nvSpPr>
          <p:cNvPr id="3" name="Google Shape;366;p33">
            <a:extLst>
              <a:ext uri="{FF2B5EF4-FFF2-40B4-BE49-F238E27FC236}">
                <a16:creationId xmlns:a16="http://schemas.microsoft.com/office/drawing/2014/main" id="{D6AB59FF-E72C-4988-B688-4FA33D5BDF2B}"/>
              </a:ext>
            </a:extLst>
          </p:cNvPr>
          <p:cNvSpPr txBox="1">
            <a:spLocks/>
          </p:cNvSpPr>
          <p:nvPr/>
        </p:nvSpPr>
        <p:spPr>
          <a:xfrm>
            <a:off x="3634393" y="4116425"/>
            <a:ext cx="22770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/>
              <a:t>It’s the Descriptive page about the Developers.</a:t>
            </a:r>
            <a:endParaRPr lang="en-US" dirty="0"/>
          </a:p>
        </p:txBody>
      </p:sp>
      <p:sp>
        <p:nvSpPr>
          <p:cNvPr id="4" name="Google Shape;367;p33">
            <a:extLst>
              <a:ext uri="{FF2B5EF4-FFF2-40B4-BE49-F238E27FC236}">
                <a16:creationId xmlns:a16="http://schemas.microsoft.com/office/drawing/2014/main" id="{E27E9A76-3AB6-4A6A-9D38-8583DB1E9FF7}"/>
              </a:ext>
            </a:extLst>
          </p:cNvPr>
          <p:cNvSpPr txBox="1">
            <a:spLocks/>
          </p:cNvSpPr>
          <p:nvPr/>
        </p:nvSpPr>
        <p:spPr>
          <a:xfrm>
            <a:off x="3565119" y="3648950"/>
            <a:ext cx="22770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N" b="1" dirty="0"/>
              <a:t> About Us</a:t>
            </a:r>
          </a:p>
        </p:txBody>
      </p:sp>
      <p:sp>
        <p:nvSpPr>
          <p:cNvPr id="5" name="Google Shape;368;p33">
            <a:extLst>
              <a:ext uri="{FF2B5EF4-FFF2-40B4-BE49-F238E27FC236}">
                <a16:creationId xmlns:a16="http://schemas.microsoft.com/office/drawing/2014/main" id="{715FFDA2-81F9-496B-874A-28C2E9D8541B}"/>
              </a:ext>
            </a:extLst>
          </p:cNvPr>
          <p:cNvSpPr txBox="1">
            <a:spLocks/>
          </p:cNvSpPr>
          <p:nvPr/>
        </p:nvSpPr>
        <p:spPr>
          <a:xfrm>
            <a:off x="1156609" y="2573650"/>
            <a:ext cx="2277000" cy="11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/>
              <a:t>It’s a static web page</a:t>
            </a:r>
          </a:p>
          <a:p>
            <a:pPr algn="just"/>
            <a:r>
              <a:rPr lang="en-US" dirty="0"/>
              <a:t>where a person will get the news according to their interest.</a:t>
            </a:r>
          </a:p>
        </p:txBody>
      </p:sp>
      <p:sp>
        <p:nvSpPr>
          <p:cNvPr id="6" name="Google Shape;369;p33">
            <a:extLst>
              <a:ext uri="{FF2B5EF4-FFF2-40B4-BE49-F238E27FC236}">
                <a16:creationId xmlns:a16="http://schemas.microsoft.com/office/drawing/2014/main" id="{2B1F7EBE-6C40-4E21-B93D-E9886C6D1690}"/>
              </a:ext>
            </a:extLst>
          </p:cNvPr>
          <p:cNvSpPr txBox="1">
            <a:spLocks/>
          </p:cNvSpPr>
          <p:nvPr/>
        </p:nvSpPr>
        <p:spPr>
          <a:xfrm>
            <a:off x="1156609" y="2104275"/>
            <a:ext cx="22770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N" dirty="0"/>
              <a:t> </a:t>
            </a:r>
            <a:r>
              <a:rPr lang="en-IN" b="1" dirty="0"/>
              <a:t>Home</a:t>
            </a:r>
          </a:p>
        </p:txBody>
      </p:sp>
      <p:sp>
        <p:nvSpPr>
          <p:cNvPr id="7" name="Google Shape;370;p33">
            <a:extLst>
              <a:ext uri="{FF2B5EF4-FFF2-40B4-BE49-F238E27FC236}">
                <a16:creationId xmlns:a16="http://schemas.microsoft.com/office/drawing/2014/main" id="{7BAA8DD7-73C1-4E14-962F-8F048E1A309F}"/>
              </a:ext>
            </a:extLst>
          </p:cNvPr>
          <p:cNvSpPr txBox="1">
            <a:spLocks/>
          </p:cNvSpPr>
          <p:nvPr/>
        </p:nvSpPr>
        <p:spPr>
          <a:xfrm>
            <a:off x="5982940" y="2244730"/>
            <a:ext cx="2793431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/>
              <a:t>It’s the web page where the details to contact the developing team will be provided</a:t>
            </a:r>
          </a:p>
        </p:txBody>
      </p:sp>
      <p:sp>
        <p:nvSpPr>
          <p:cNvPr id="8" name="Google Shape;371;p33">
            <a:extLst>
              <a:ext uri="{FF2B5EF4-FFF2-40B4-BE49-F238E27FC236}">
                <a16:creationId xmlns:a16="http://schemas.microsoft.com/office/drawing/2014/main" id="{BCC94187-59A4-4CAC-8466-98BBB7CCA4DC}"/>
              </a:ext>
            </a:extLst>
          </p:cNvPr>
          <p:cNvSpPr txBox="1">
            <a:spLocks/>
          </p:cNvSpPr>
          <p:nvPr/>
        </p:nvSpPr>
        <p:spPr>
          <a:xfrm>
            <a:off x="5982940" y="1645560"/>
            <a:ext cx="22770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N" b="1" dirty="0"/>
              <a:t> Contact 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54ADB7-5762-489E-83B4-9B8B17937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3898" y="1919610"/>
            <a:ext cx="650240" cy="65024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CBA49-EAE6-4475-9943-DD5D465F3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03619" y="3467404"/>
            <a:ext cx="649021" cy="649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3A1EA-AD8A-44CA-A583-323F5F02C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0800000" flipV="1">
            <a:off x="7259985" y="1696812"/>
            <a:ext cx="590740" cy="5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6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6E7244-42AB-48E4-A2BF-943D3B4A6057}"/>
              </a:ext>
            </a:extLst>
          </p:cNvPr>
          <p:cNvSpPr txBox="1"/>
          <p:nvPr/>
        </p:nvSpPr>
        <p:spPr>
          <a:xfrm>
            <a:off x="810491" y="43146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000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Technologies Used: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878E3-F624-4253-9BC9-EBEF0312D69F}"/>
              </a:ext>
            </a:extLst>
          </p:cNvPr>
          <p:cNvSpPr txBox="1"/>
          <p:nvPr/>
        </p:nvSpPr>
        <p:spPr>
          <a:xfrm>
            <a:off x="2930236" y="281743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rPr>
              <a:t>STYLING:</a:t>
            </a:r>
            <a:endParaRPr lang="en-IN" sz="1400" b="1" dirty="0">
              <a:solidFill>
                <a:schemeClr val="bg1">
                  <a:lumMod val="50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5CA9E-500C-4CF0-BDCD-5FC1712D137E}"/>
              </a:ext>
            </a:extLst>
          </p:cNvPr>
          <p:cNvSpPr txBox="1"/>
          <p:nvPr/>
        </p:nvSpPr>
        <p:spPr>
          <a:xfrm>
            <a:off x="4844747" y="396437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b="1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rPr>
              <a:t>APPLICATION: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67DA6-8828-4152-A55F-3347D9845ACA}"/>
              </a:ext>
            </a:extLst>
          </p:cNvPr>
          <p:cNvSpPr txBox="1"/>
          <p:nvPr/>
        </p:nvSpPr>
        <p:spPr>
          <a:xfrm>
            <a:off x="644236" y="18847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rPr>
              <a:t>SKELETON:</a:t>
            </a:r>
            <a:endParaRPr lang="en-IN" sz="1400" b="1" dirty="0">
              <a:solidFill>
                <a:schemeClr val="bg1">
                  <a:lumMod val="50000"/>
                </a:schemeClr>
              </a:solidFill>
              <a:latin typeface="Century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EDBDD-FEBA-40C7-A666-58E5A0378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787" y="3473011"/>
            <a:ext cx="1383921" cy="1165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04C9D-0B20-41FE-966A-5C4B6192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42" y="2315398"/>
            <a:ext cx="816203" cy="1144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26E1DE-29C7-46E4-80E2-085D9B29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19" y="1459301"/>
            <a:ext cx="1058308" cy="9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6A0E9-AEDB-47A7-8B35-AF8EFBB2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332"/>
            <a:ext cx="9144000" cy="4390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DD1C7B-A568-4A9F-A284-225CB9C9B3E1}"/>
              </a:ext>
            </a:extLst>
          </p:cNvPr>
          <p:cNvSpPr txBox="1"/>
          <p:nvPr/>
        </p:nvSpPr>
        <p:spPr>
          <a:xfrm>
            <a:off x="547255" y="0"/>
            <a:ext cx="390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OUTPUT SCREENS</a:t>
            </a:r>
          </a:p>
        </p:txBody>
      </p:sp>
    </p:spTree>
    <p:extLst>
      <p:ext uri="{BB962C8B-B14F-4D97-AF65-F5344CB8AC3E}">
        <p14:creationId xmlns:p14="http://schemas.microsoft.com/office/powerpoint/2010/main" val="297883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420DB-4D19-469D-94D0-7CEA040B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93"/>
            <a:ext cx="9144000" cy="4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31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8C3B7-E018-423B-8C4D-157256C4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65"/>
            <a:ext cx="9144000" cy="49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60968"/>
      </p:ext>
    </p:extLst>
  </p:cSld>
  <p:clrMapOvr>
    <a:masterClrMapping/>
  </p:clrMapOvr>
</p:sld>
</file>

<file path=ppt/theme/theme1.xml><?xml version="1.0" encoding="utf-8"?>
<a:theme xmlns:a="http://schemas.openxmlformats.org/drawingml/2006/main" name="Dictionary Day Minitheme by Slidesgo">
  <a:themeElements>
    <a:clrScheme name="Simple Light">
      <a:dk1>
        <a:srgbClr val="434C47"/>
      </a:dk1>
      <a:lt1>
        <a:srgbClr val="5B6775"/>
      </a:lt1>
      <a:dk2>
        <a:srgbClr val="B12A1C"/>
      </a:dk2>
      <a:lt2>
        <a:srgbClr val="AC7A15"/>
      </a:lt2>
      <a:accent1>
        <a:srgbClr val="AA9D9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C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200</Words>
  <Application>Microsoft Office PowerPoint</Application>
  <PresentationFormat>On-screen Show (16:9)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Eczar SemiBold</vt:lpstr>
      <vt:lpstr>Arial</vt:lpstr>
      <vt:lpstr>Archivo</vt:lpstr>
      <vt:lpstr>Wingdings</vt:lpstr>
      <vt:lpstr>Archivo Medium</vt:lpstr>
      <vt:lpstr>Algerian</vt:lpstr>
      <vt:lpstr>Century</vt:lpstr>
      <vt:lpstr>Eczar;800</vt:lpstr>
      <vt:lpstr>Calibri</vt:lpstr>
      <vt:lpstr>Dictionary Day Minitheme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E-Newspaper with Simplified Dictionary</dc:title>
  <cp:lastModifiedBy>vedu Devil Slayer</cp:lastModifiedBy>
  <cp:revision>15</cp:revision>
  <dcterms:modified xsi:type="dcterms:W3CDTF">2022-12-01T09:40:10Z</dcterms:modified>
</cp:coreProperties>
</file>